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92" autoAdjust="0"/>
  </p:normalViewPr>
  <p:slideViewPr>
    <p:cSldViewPr snapToGrid="0">
      <p:cViewPr varScale="1">
        <p:scale>
          <a:sx n="67" d="100"/>
          <a:sy n="67" d="100"/>
        </p:scale>
        <p:origin x="6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BE7AA1-E575-49CE-9181-48A71EC44086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68249-8D5D-4AF3-BE4F-8EBC3B1D7E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707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68249-8D5D-4AF3-BE4F-8EBC3B1D7E7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9457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68249-8D5D-4AF3-BE4F-8EBC3B1D7E7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7878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68249-8D5D-4AF3-BE4F-8EBC3B1D7E7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1177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68249-8D5D-4AF3-BE4F-8EBC3B1D7E7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9529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68249-8D5D-4AF3-BE4F-8EBC3B1D7E7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824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b="0" i="0" dirty="0">
              <a:solidFill>
                <a:srgbClr val="444444"/>
              </a:solidFill>
              <a:effectLst/>
              <a:latin typeface="Montserrat" panose="020B06040202020202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68249-8D5D-4AF3-BE4F-8EBC3B1D7E7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99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b="0" i="0" dirty="0">
              <a:solidFill>
                <a:srgbClr val="444444"/>
              </a:solidFill>
              <a:effectLst/>
              <a:latin typeface="Montserrat" panose="020B06040202020202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68249-8D5D-4AF3-BE4F-8EBC3B1D7E7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228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69D6-BC35-4566-9DEE-524D4BA8E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6C8D60-802F-4EB1-B0DE-FBF37E6CE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F70BB-F5C4-4747-A6F8-2833D742C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875DD-428F-43B4-8CBA-C54C3757E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E6285-0479-4DC4-A7C8-1CBEE6487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286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0494E-92D1-489B-838E-33D01E186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908F2-1EC0-4DF2-BAF2-495EE9FA2C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43A0A-23D1-402B-98EB-060F866A1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3B355-7F05-4F06-A2B8-44238B73B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D698B-D223-4157-A81A-D40144888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43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A319EE-BAD2-4CD5-98DF-8DA36C1482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68FAA7-03FD-4DC7-B156-CA3F1B737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3856D-EDFE-4374-9F71-75AA1AFAD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3CBDA-8647-4F12-ADCB-16F120C5E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99D82-ABBE-435B-AD66-22297F47E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6759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BF4DA-F51C-415E-A910-A3A99BC0C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F2A7F-D445-4529-9D90-CF3EDBC08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58D9A-6F05-4153-B197-882F63EED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A10C1-E845-441F-80F6-4A0485560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5C3AF-4165-4244-A0DE-30DE53B7D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528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8CAC1-A172-4CA5-A507-8D22E7F9D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3A4AB-6CCA-4513-A5FC-13D22D9DE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2DC14-3590-4115-8909-996901277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70DA2-3C73-4221-BD5F-6661475ED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2975E-614B-4EED-9852-E1052CD42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56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18399-9705-4716-B0D3-7B19A8BEA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E608F-2375-4A55-AC29-E27847BB57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415E07-1AD4-466A-A572-24B33FD64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8EAAF-A59F-4976-AC1C-7A875D7CF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AE1B04-0F7C-4542-AD54-AC0ED3854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5C96B-A302-4692-808A-6BC9ADA11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68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E602C-18D0-44C8-894B-9C199728B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44911-224D-4C26-AEE3-05302F670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58C470-8C66-4D85-9C19-47A66BFF0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D4CA73-9832-4734-B63D-501C0740E1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BD0A60-F913-409A-B2AE-94E81951CE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89F9BC-374C-4840-9143-4CBB558D5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B11A11-6619-416C-BE61-C6CFC3086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230DFA-A1E6-403B-9C8A-004BBB98A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061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8245A-320E-4FD3-B528-C410541BA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406BE-6A46-4313-8E8F-E6CA5E522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5CA13C-DA45-4362-8711-3DFC0618A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9935C-D766-4EE4-B1C6-CDEC59570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6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A74134-4FC6-47AC-9A7F-89E28778F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752B1D-9E51-4575-9FBB-5C2487914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D21A38-E08E-4C44-A595-07195DCA6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4108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4C6ED-78F3-4B96-BAC1-27E7AD619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2E666-35BC-444D-BB6A-13CEFE7BA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A3E676-8F25-4286-AADC-4D7C3CF67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05C0F1-EC41-4333-8911-55736ECB9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866C03-4FC5-48F4-908B-D8AC186B1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15345-50BD-449C-B4EB-A8A634A34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991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97FE0-DA35-491F-A5B2-5740ED8B7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D7E814-73D0-424E-A640-570A6B4810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3E8FDC-9254-4154-BB39-A80FB5AB0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82E864-4F54-498A-8AAA-95012375C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235B7-11B6-4AEC-B1AC-84E85D116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0E7B7-BD96-4487-89F4-35637BADB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258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115A3A-71AB-48E5-A899-C5F5F2376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1B77F-7924-4D55-9219-A15B69BDF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6ECD1-FD31-4402-8D79-06A09504F2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EC58A-192C-4313-A902-9BDB7AD17715}" type="datetimeFigureOut">
              <a:rPr lang="en-GB" smtClean="0"/>
              <a:t>20/12/2021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106CB-BD6C-43C1-A4EB-766FED7557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C72E6-79AC-4EA5-9BA0-81CE2830B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731A1-770F-40BF-8ED1-7422EC691D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756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55E1-795A-4826-877F-B3338C5DB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9085" y="1851024"/>
            <a:ext cx="9398000" cy="1655763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bg1"/>
                </a:solidFill>
                <a:latin typeface="Abadi" panose="020B0604020202020204" pitchFamily="34" charset="0"/>
              </a:rPr>
              <a:t>Early detection of Pancreatic Cancer using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DCBCEA-27BA-4868-A507-CCB07A53F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81000" y="6438899"/>
            <a:ext cx="4343400" cy="406401"/>
          </a:xfrm>
        </p:spPr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bg1"/>
                </a:solidFill>
                <a:latin typeface="Abadi" panose="020B0604020104020204" pitchFamily="34" charset="0"/>
              </a:rPr>
              <a:t>Mohammed Shehbaz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F7EE807-565C-42CE-9150-A0A500E3E4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742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69"/>
    </mc:Choice>
    <mc:Fallback xmlns="">
      <p:transition spd="slow" advTm="10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55E1-795A-4826-877F-B3338C5DB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7332" y="801665"/>
            <a:ext cx="7737332" cy="863795"/>
          </a:xfrm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Abadi" panose="020B0604020202020204" pitchFamily="34" charset="0"/>
              </a:rPr>
              <a:t>Project Aim &amp; Objectives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5C32EE2-9DEB-4B96-B669-52C0BE982958}"/>
              </a:ext>
            </a:extLst>
          </p:cNvPr>
          <p:cNvSpPr txBox="1">
            <a:spLocks/>
          </p:cNvSpPr>
          <p:nvPr/>
        </p:nvSpPr>
        <p:spPr>
          <a:xfrm>
            <a:off x="1436316" y="2624704"/>
            <a:ext cx="9319363" cy="86379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solidFill>
                  <a:schemeClr val="bg1"/>
                </a:solidFill>
                <a:latin typeface="Abadi" panose="020B0604020104020204" pitchFamily="34" charset="0"/>
              </a:rPr>
              <a:t>‘To make use of supervised learning algorithms, in the form of a classification model to identify early signs of pancreatic cancer’</a:t>
            </a:r>
            <a:endParaRPr lang="en-GB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F756267-E0CB-47D1-9D6F-BCD0FE03CA55}"/>
              </a:ext>
            </a:extLst>
          </p:cNvPr>
          <p:cNvSpPr txBox="1">
            <a:spLocks/>
          </p:cNvSpPr>
          <p:nvPr/>
        </p:nvSpPr>
        <p:spPr>
          <a:xfrm>
            <a:off x="1436316" y="4117389"/>
            <a:ext cx="9319363" cy="193894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Abadi" panose="020B0604020104020204" pitchFamily="34" charset="0"/>
              </a:rPr>
              <a:t>Data Assimilation and Analysis</a:t>
            </a:r>
          </a:p>
          <a:p>
            <a:r>
              <a:rPr lang="en-GB" dirty="0">
                <a:solidFill>
                  <a:schemeClr val="bg1"/>
                </a:solidFill>
                <a:latin typeface="Abadi" panose="020B0604020104020204" pitchFamily="34" charset="0"/>
              </a:rPr>
              <a:t>Data Pre-processing and Visualisation</a:t>
            </a:r>
          </a:p>
          <a:p>
            <a:r>
              <a:rPr lang="en-GB" dirty="0">
                <a:solidFill>
                  <a:schemeClr val="bg1"/>
                </a:solidFill>
                <a:latin typeface="Abadi" panose="020B0604020104020204" pitchFamily="34" charset="0"/>
              </a:rPr>
              <a:t>Implementation of machine learning models</a:t>
            </a:r>
          </a:p>
          <a:p>
            <a:r>
              <a:rPr lang="en-GB" dirty="0">
                <a:solidFill>
                  <a:schemeClr val="bg1"/>
                </a:solidFill>
                <a:latin typeface="Abadi" panose="020B0604020104020204" pitchFamily="34" charset="0"/>
              </a:rPr>
              <a:t>Evaluation of metrics and hyperparameter tuning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E772495-8B23-4632-A28C-100F429740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40"/>
    </mc:Choice>
    <mc:Fallback xmlns="">
      <p:transition spd="slow" advTm="38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55E1-795A-4826-877F-B3338C5DB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7639" y="416560"/>
            <a:ext cx="6776721" cy="946467"/>
          </a:xfrm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Abadi" panose="020B0604020202020204" pitchFamily="34" charset="0"/>
              </a:rPr>
              <a:t>Project Importance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B42A5E3-6A99-413A-9DAB-987C02361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040" y="2212343"/>
            <a:ext cx="5770879" cy="3370898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en-GB" sz="1800" dirty="0">
                <a:solidFill>
                  <a:schemeClr val="bg1"/>
                </a:solidFill>
                <a:latin typeface="Abadi" panose="020B0604020104020204" pitchFamily="34" charset="0"/>
              </a:rPr>
              <a:t>Causes 9000 deaths in UK each year, 5</a:t>
            </a:r>
            <a:r>
              <a:rPr lang="en-GB" sz="1800" baseline="30000" dirty="0">
                <a:solidFill>
                  <a:schemeClr val="bg1"/>
                </a:solidFill>
                <a:latin typeface="Abadi" panose="020B0604020104020204" pitchFamily="34" charset="0"/>
              </a:rPr>
              <a:t>th</a:t>
            </a:r>
            <a:r>
              <a:rPr lang="en-GB" sz="1800" dirty="0">
                <a:solidFill>
                  <a:schemeClr val="bg1"/>
                </a:solidFill>
                <a:latin typeface="Abadi" panose="020B0604020104020204" pitchFamily="34" charset="0"/>
              </a:rPr>
              <a:t> most deadly cancer</a:t>
            </a:r>
          </a:p>
          <a:p>
            <a:pPr marL="342900" indent="-342900" algn="l">
              <a:buFontTx/>
              <a:buChar char="-"/>
            </a:pPr>
            <a:r>
              <a:rPr lang="en-GB" sz="1800" dirty="0">
                <a:solidFill>
                  <a:schemeClr val="bg1"/>
                </a:solidFill>
                <a:latin typeface="Abadi" panose="020B0604020104020204" pitchFamily="34" charset="0"/>
              </a:rPr>
              <a:t>Lowest survival rate of all common cancers, 5 year survival less than 7%. </a:t>
            </a:r>
            <a:r>
              <a:rPr lang="en-GB" sz="1800" b="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Five-year survival in Scotland across all persons is only 5.6% (2010-2014)</a:t>
            </a:r>
            <a:endParaRPr lang="en-GB" sz="18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 marL="342900" indent="-342900" algn="l">
              <a:buFontTx/>
              <a:buChar char="-"/>
            </a:pPr>
            <a:r>
              <a:rPr lang="en-GB" sz="1800" b="1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7 in 10</a:t>
            </a:r>
            <a:r>
              <a:rPr lang="en-GB" sz="1800" b="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 people with pancreatic cancer do not receive any active treatment</a:t>
            </a:r>
          </a:p>
          <a:p>
            <a:pPr marL="342900" indent="-342900" algn="l">
              <a:buFontTx/>
              <a:buChar char="-"/>
            </a:pPr>
            <a:r>
              <a:rPr lang="en-GB" sz="1800" b="0" i="0" dirty="0">
                <a:solidFill>
                  <a:schemeClr val="bg1"/>
                </a:solidFill>
                <a:effectLst/>
                <a:latin typeface="Univers Next Pro"/>
              </a:rPr>
              <a:t>3 in 5 people are diagnosed at a late stage where potentially curative surgery is not possible</a:t>
            </a:r>
            <a:endParaRPr lang="en-GB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FB5012-0999-4742-9F5F-75EB00635CB0}"/>
              </a:ext>
            </a:extLst>
          </p:cNvPr>
          <p:cNvCxnSpPr/>
          <p:nvPr/>
        </p:nvCxnSpPr>
        <p:spPr>
          <a:xfrm>
            <a:off x="6068582" y="1717040"/>
            <a:ext cx="0" cy="41452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ive-year survival trend for pancreatic cancer">
            <a:extLst>
              <a:ext uri="{FF2B5EF4-FFF2-40B4-BE49-F238E27FC236}">
                <a16:creationId xmlns:a16="http://schemas.microsoft.com/office/drawing/2014/main" id="{30223EEE-F02B-450E-B064-39391421C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414" y="2095183"/>
            <a:ext cx="5632546" cy="3279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078869-CC9E-4149-AC98-C9A3AEFE3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32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878"/>
    </mc:Choice>
    <mc:Fallback xmlns="">
      <p:transition spd="slow" advTm="69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55E1-795A-4826-877F-B3338C5DB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7639" y="416560"/>
            <a:ext cx="6776721" cy="946467"/>
          </a:xfrm>
        </p:spPr>
        <p:txBody>
          <a:bodyPr>
            <a:normAutofit fontScale="90000"/>
          </a:bodyPr>
          <a:lstStyle/>
          <a:p>
            <a:r>
              <a:rPr lang="en-GB" sz="5400" dirty="0">
                <a:solidFill>
                  <a:schemeClr val="bg1"/>
                </a:solidFill>
                <a:latin typeface="Abadi" panose="020B0604020202020204" pitchFamily="34" charset="0"/>
              </a:rPr>
              <a:t>Current work in the field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B42A5E3-6A99-413A-9DAB-987C02361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939" y="2277403"/>
            <a:ext cx="5790638" cy="2735438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  <a:latin typeface="Abadi" panose="020B0604020104020204" pitchFamily="34" charset="0"/>
              </a:rPr>
              <a:t>Common diagnosis methods include</a:t>
            </a:r>
          </a:p>
          <a:p>
            <a:pPr algn="l"/>
            <a:r>
              <a:rPr lang="en-GB" sz="2000" b="1" dirty="0">
                <a:solidFill>
                  <a:schemeClr val="bg1"/>
                </a:solidFill>
                <a:latin typeface="Abadi" panose="020B0604020104020204" pitchFamily="34" charset="0"/>
              </a:rPr>
              <a:t>Image tests</a:t>
            </a:r>
            <a:r>
              <a:rPr lang="en-GB" sz="2000" dirty="0">
                <a:solidFill>
                  <a:schemeClr val="bg1"/>
                </a:solidFill>
                <a:latin typeface="Abadi" panose="020B0604020104020204" pitchFamily="34" charset="0"/>
              </a:rPr>
              <a:t>: create pictures of organs for visualisation (CT, MRI, PET)</a:t>
            </a:r>
          </a:p>
          <a:p>
            <a:pPr algn="l"/>
            <a:r>
              <a:rPr lang="en-GB" sz="2000" b="1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Removing a tissue sample for testing: </a:t>
            </a:r>
            <a:r>
              <a:rPr lang="en-GB" sz="2000" b="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 a sample of tissue is collected from the pancreas</a:t>
            </a:r>
          </a:p>
          <a:p>
            <a:pPr algn="l"/>
            <a:r>
              <a:rPr lang="en-GB" sz="2000" b="1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Blood test</a:t>
            </a:r>
            <a:r>
              <a:rPr lang="en-GB" sz="2000" dirty="0">
                <a:solidFill>
                  <a:schemeClr val="bg1"/>
                </a:solidFill>
                <a:latin typeface="Abadi" panose="020B0604020104020204" pitchFamily="34" charset="0"/>
              </a:rPr>
              <a:t>: D</a:t>
            </a:r>
            <a:r>
              <a:rPr lang="en-GB" sz="2000" b="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octor may test blood for specific proteins (tumour markers) shed by pancreatic cancer cells</a:t>
            </a:r>
            <a:endParaRPr lang="en-GB" sz="20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pic>
        <p:nvPicPr>
          <p:cNvPr id="2050" name="Picture 2" descr=" ">
            <a:extLst>
              <a:ext uri="{FF2B5EF4-FFF2-40B4-BE49-F238E27FC236}">
                <a16:creationId xmlns:a16="http://schemas.microsoft.com/office/drawing/2014/main" id="{555DF838-DB67-4451-BA0B-7558C80D0E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8"/>
          <a:stretch/>
        </p:blipFill>
        <p:spPr bwMode="auto">
          <a:xfrm>
            <a:off x="6492104" y="2253518"/>
            <a:ext cx="5403957" cy="327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AC9030-5A2E-4CD1-BFB5-A6E81FEE9217}"/>
              </a:ext>
            </a:extLst>
          </p:cNvPr>
          <p:cNvCxnSpPr>
            <a:cxnSpLocks/>
          </p:cNvCxnSpPr>
          <p:nvPr/>
        </p:nvCxnSpPr>
        <p:spPr>
          <a:xfrm>
            <a:off x="6086577" y="2102709"/>
            <a:ext cx="0" cy="35720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1228E5-0059-4551-B358-27EA7A0010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823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42"/>
    </mc:Choice>
    <mc:Fallback xmlns="">
      <p:transition spd="slow" advTm="43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55E1-795A-4826-877F-B3338C5DB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7639" y="416560"/>
            <a:ext cx="6776721" cy="946467"/>
          </a:xfrm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Abadi" panose="020B0604020202020204" pitchFamily="34" charset="0"/>
              </a:rPr>
              <a:t>Literature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B42A5E3-6A99-413A-9DAB-987C02361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781" y="1707420"/>
            <a:ext cx="5916974" cy="1721580"/>
          </a:xfrm>
        </p:spPr>
        <p:txBody>
          <a:bodyPr>
            <a:norm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  <a:latin typeface="Abadi" panose="020B0604020104020204" pitchFamily="34" charset="0"/>
              </a:rPr>
              <a:t>Classification of premalignant pancreatic cancer mass-spectrometry data using decision tree ensembles</a:t>
            </a:r>
          </a:p>
          <a:p>
            <a:pPr algn="l"/>
            <a:r>
              <a:rPr lang="en-GB" sz="1600" dirty="0">
                <a:solidFill>
                  <a:schemeClr val="bg1"/>
                </a:solidFill>
                <a:latin typeface="Abadi" panose="020B0604020104020204" pitchFamily="34" charset="0"/>
              </a:rPr>
              <a:t>https://bmcbioinformatics.biomedcentral.com/track/pdf/10.1186/1471-2105-9-275.pdf</a:t>
            </a:r>
          </a:p>
          <a:p>
            <a:pPr marL="285750" indent="-285750" algn="l">
              <a:buFontTx/>
              <a:buChar char="-"/>
            </a:pPr>
            <a:endParaRPr lang="en-GB" sz="16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19FE2967-0EDB-4CDA-BA6D-81CA790EFCF2}"/>
              </a:ext>
            </a:extLst>
          </p:cNvPr>
          <p:cNvSpPr txBox="1">
            <a:spLocks/>
          </p:cNvSpPr>
          <p:nvPr/>
        </p:nvSpPr>
        <p:spPr>
          <a:xfrm>
            <a:off x="220781" y="5269803"/>
            <a:ext cx="5628874" cy="8532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000" b="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Early detection of pancreatic cancer</a:t>
            </a:r>
          </a:p>
          <a:p>
            <a:pPr algn="l"/>
            <a:r>
              <a:rPr lang="en-GB" sz="1600" b="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https://www.sciencedirect.com/science/article/abs/pii/S2468125319304169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70086D1-6877-4366-8B7E-2C8FDF728FB4}"/>
              </a:ext>
            </a:extLst>
          </p:cNvPr>
          <p:cNvCxnSpPr>
            <a:cxnSpLocks/>
          </p:cNvCxnSpPr>
          <p:nvPr/>
        </p:nvCxnSpPr>
        <p:spPr>
          <a:xfrm>
            <a:off x="6175333" y="1707420"/>
            <a:ext cx="0" cy="46307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4">
            <a:extLst>
              <a:ext uri="{FF2B5EF4-FFF2-40B4-BE49-F238E27FC236}">
                <a16:creationId xmlns:a16="http://schemas.microsoft.com/office/drawing/2014/main" id="{1C93A7F0-D595-47C4-B598-C6465E7B92AF}"/>
              </a:ext>
            </a:extLst>
          </p:cNvPr>
          <p:cNvSpPr txBox="1">
            <a:spLocks/>
          </p:cNvSpPr>
          <p:nvPr/>
        </p:nvSpPr>
        <p:spPr>
          <a:xfrm>
            <a:off x="220781" y="3429000"/>
            <a:ext cx="5503614" cy="1562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000" dirty="0">
                <a:solidFill>
                  <a:schemeClr val="bg1"/>
                </a:solidFill>
                <a:latin typeface="Abadi" panose="020B0604020104020204" pitchFamily="34" charset="0"/>
              </a:rPr>
              <a:t>Machine learning of clinical performance in a pancreatic cancer database</a:t>
            </a:r>
          </a:p>
          <a:p>
            <a:pPr algn="l"/>
            <a:r>
              <a:rPr lang="en-GB" sz="1600" dirty="0">
                <a:solidFill>
                  <a:schemeClr val="bg1"/>
                </a:solidFill>
                <a:latin typeface="Abadi" panose="020B0604020104020204" pitchFamily="34" charset="0"/>
              </a:rPr>
              <a:t>https://www.sciencedirect.com/science/article/pii/S0933365710000527?casa_token=aHCls7ifAAAAAAAA:27IQnydBDCHfmLrhSv8StUzx49foGKIGNHog8M4KUYM0pxCOTRozQBPZywb4ryZ7zx1xEgfm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14930370-A1B1-4EED-92DC-AAC57B5C4393}"/>
              </a:ext>
            </a:extLst>
          </p:cNvPr>
          <p:cNvSpPr txBox="1">
            <a:spLocks/>
          </p:cNvSpPr>
          <p:nvPr/>
        </p:nvSpPr>
        <p:spPr>
          <a:xfrm>
            <a:off x="6342345" y="2022733"/>
            <a:ext cx="5628874" cy="140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00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Using probe electrospray ionization mass spectrometry and machine learning for detecting pancreatic cancer with high performance</a:t>
            </a:r>
          </a:p>
          <a:p>
            <a:pPr algn="l"/>
            <a:r>
              <a:rPr lang="en-GB" sz="160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https://www.ncbi.nlm.nih.gov/pmc/articles/PMC7013221/</a:t>
            </a:r>
          </a:p>
          <a:p>
            <a:pPr algn="l"/>
            <a:endParaRPr lang="en-GB" sz="1700" i="0" dirty="0">
              <a:solidFill>
                <a:schemeClr val="bg1"/>
              </a:solidFill>
              <a:effectLst/>
              <a:latin typeface="Abadi" panose="020B0604020104020204" pitchFamily="34" charset="0"/>
            </a:endParaRPr>
          </a:p>
        </p:txBody>
      </p:sp>
      <p:sp>
        <p:nvSpPr>
          <p:cNvPr id="13" name="Subtitle 4">
            <a:extLst>
              <a:ext uri="{FF2B5EF4-FFF2-40B4-BE49-F238E27FC236}">
                <a16:creationId xmlns:a16="http://schemas.microsoft.com/office/drawing/2014/main" id="{BD60FF40-9EB7-42A8-868A-0A55FB78276A}"/>
              </a:ext>
            </a:extLst>
          </p:cNvPr>
          <p:cNvSpPr txBox="1">
            <a:spLocks/>
          </p:cNvSpPr>
          <p:nvPr/>
        </p:nvSpPr>
        <p:spPr>
          <a:xfrm>
            <a:off x="6342345" y="3676390"/>
            <a:ext cx="5628874" cy="140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00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A machine learning approach identified a diagnostic model for pancreatic cancer through using circulating microRNA signatures</a:t>
            </a:r>
          </a:p>
          <a:p>
            <a:pPr algn="l"/>
            <a:r>
              <a:rPr lang="en-GB" sz="1600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https://reader.elsevier.com/reader/sd/pii/S1424390320306153?token=A60182E96B82C4299E2B11D8017E098446D8AE1DD11F8162FEA350F29239AE568A83A628C3BF1C56C52810E25D9FEF30&amp;originRegion=eu-west-1&amp;originCreation=20211219143623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89F0838-5413-4405-8FCD-D5B938AAD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1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658"/>
    </mc:Choice>
    <mc:Fallback xmlns="">
      <p:transition spd="slow" advTm="31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55E1-795A-4826-877F-B3338C5DB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7639" y="416560"/>
            <a:ext cx="6776721" cy="946467"/>
          </a:xfrm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Abadi" panose="020B0604020202020204" pitchFamily="34" charset="0"/>
              </a:rPr>
              <a:t>Related Datasets</a:t>
            </a:r>
          </a:p>
        </p:txBody>
      </p:sp>
      <p:sp>
        <p:nvSpPr>
          <p:cNvPr id="11" name="Subtitle 4">
            <a:extLst>
              <a:ext uri="{FF2B5EF4-FFF2-40B4-BE49-F238E27FC236}">
                <a16:creationId xmlns:a16="http://schemas.microsoft.com/office/drawing/2014/main" id="{C64D3228-28ED-4CDB-9AAA-8282408F02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613" y="2146762"/>
            <a:ext cx="6956634" cy="1472103"/>
          </a:xfrm>
        </p:spPr>
        <p:txBody>
          <a:bodyPr>
            <a:normAutofit/>
          </a:bodyPr>
          <a:lstStyle/>
          <a:p>
            <a:pPr algn="l"/>
            <a:r>
              <a:rPr lang="en-GB" sz="2000" b="1" i="0" dirty="0">
                <a:solidFill>
                  <a:srgbClr val="FFFFFF"/>
                </a:solidFill>
                <a:effectLst/>
                <a:latin typeface="Abadi" panose="020B0604020104020204" pitchFamily="34" charset="0"/>
              </a:rPr>
              <a:t>Urinary biomarkers for pancreatic cancer</a:t>
            </a:r>
          </a:p>
          <a:p>
            <a:pPr algn="l"/>
            <a:r>
              <a:rPr lang="en-GB" sz="2000" b="1" i="0" dirty="0">
                <a:solidFill>
                  <a:srgbClr val="FFFFFF"/>
                </a:solidFill>
                <a:effectLst/>
                <a:latin typeface="Abadi" panose="020B0604020104020204" pitchFamily="34" charset="0"/>
              </a:rPr>
              <a:t>https://www.kaggle.com/johnjdavisiv/urinary-biomarkers-for-pancreatic-cancer</a:t>
            </a:r>
          </a:p>
          <a:p>
            <a:pPr marL="285750" indent="-285750" algn="l">
              <a:buFontTx/>
              <a:buChar char="-"/>
            </a:pPr>
            <a:endParaRPr lang="en-GB" sz="18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4" name="Subtitle 4">
            <a:extLst>
              <a:ext uri="{FF2B5EF4-FFF2-40B4-BE49-F238E27FC236}">
                <a16:creationId xmlns:a16="http://schemas.microsoft.com/office/drawing/2014/main" id="{BEB61CCE-D78A-4995-AB7D-A580C1786256}"/>
              </a:ext>
            </a:extLst>
          </p:cNvPr>
          <p:cNvSpPr txBox="1">
            <a:spLocks/>
          </p:cNvSpPr>
          <p:nvPr/>
        </p:nvSpPr>
        <p:spPr>
          <a:xfrm>
            <a:off x="621613" y="3618865"/>
            <a:ext cx="6578764" cy="1472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000" b="1" i="0" dirty="0">
                <a:solidFill>
                  <a:schemeClr val="bg1"/>
                </a:solidFill>
                <a:effectLst/>
                <a:latin typeface="Abadi" panose="020B0604020104020204" pitchFamily="34" charset="0"/>
              </a:rPr>
              <a:t>Clinical Data Prediction Model to Identify Patients With Early-Stage Pancreatic Cancer</a:t>
            </a:r>
          </a:p>
          <a:p>
            <a:pPr algn="l"/>
            <a:r>
              <a:rPr lang="en-GB" sz="2000" b="1" dirty="0">
                <a:solidFill>
                  <a:schemeClr val="bg1"/>
                </a:solidFill>
                <a:latin typeface="Abadi" panose="020B0604020104020204" pitchFamily="34" charset="0"/>
              </a:rPr>
              <a:t>Optum de identified IER data set</a:t>
            </a:r>
            <a:endParaRPr lang="en-GB" sz="2000" b="1" i="0" dirty="0">
              <a:solidFill>
                <a:schemeClr val="bg1"/>
              </a:solidFill>
              <a:effectLst/>
              <a:latin typeface="Abadi" panose="020B0604020104020204" pitchFamily="34" charset="0"/>
            </a:endParaRPr>
          </a:p>
          <a:p>
            <a:pPr algn="l"/>
            <a:endParaRPr lang="en-GB" sz="16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7152F2A-4055-4D13-BF2C-ABDCC66B69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08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53"/>
    </mc:Choice>
    <mc:Fallback xmlns="">
      <p:transition spd="slow" advTm="24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55E1-795A-4826-877F-B3338C5DB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740" y="2065747"/>
            <a:ext cx="6776721" cy="946467"/>
          </a:xfrm>
        </p:spPr>
        <p:txBody>
          <a:bodyPr>
            <a:normAutofit fontScale="90000"/>
          </a:bodyPr>
          <a:lstStyle/>
          <a:p>
            <a:r>
              <a:rPr lang="en-GB" sz="5400" dirty="0">
                <a:solidFill>
                  <a:schemeClr val="bg1"/>
                </a:solidFill>
                <a:latin typeface="Abadi" panose="020B0604020202020204" pitchFamily="34" charset="0"/>
              </a:rPr>
              <a:t>Thank you for Listening!</a:t>
            </a:r>
          </a:p>
        </p:txBody>
      </p:sp>
      <p:sp>
        <p:nvSpPr>
          <p:cNvPr id="14" name="Subtitle 4">
            <a:extLst>
              <a:ext uri="{FF2B5EF4-FFF2-40B4-BE49-F238E27FC236}">
                <a16:creationId xmlns:a16="http://schemas.microsoft.com/office/drawing/2014/main" id="{BEB61CCE-D78A-4995-AB7D-A580C1786256}"/>
              </a:ext>
            </a:extLst>
          </p:cNvPr>
          <p:cNvSpPr txBox="1">
            <a:spLocks/>
          </p:cNvSpPr>
          <p:nvPr/>
        </p:nvSpPr>
        <p:spPr>
          <a:xfrm>
            <a:off x="498441" y="3012214"/>
            <a:ext cx="5916974" cy="6474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GB" sz="16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325F912-810F-4D47-8EFA-ABD65843B9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57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2"/>
    </mc:Choice>
    <mc:Fallback xmlns="">
      <p:transition spd="slow" advTm="5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396</Words>
  <Application>Microsoft Office PowerPoint</Application>
  <PresentationFormat>Widescreen</PresentationFormat>
  <Paragraphs>42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Abadi</vt:lpstr>
      <vt:lpstr>Arial</vt:lpstr>
      <vt:lpstr>Calibri</vt:lpstr>
      <vt:lpstr>Calibri Light</vt:lpstr>
      <vt:lpstr>Montserrat</vt:lpstr>
      <vt:lpstr>Univers Next Pro</vt:lpstr>
      <vt:lpstr>Office Theme</vt:lpstr>
      <vt:lpstr>Early detection of Pancreatic Cancer using Machine Learning</vt:lpstr>
      <vt:lpstr>Project Aim &amp; Objectives</vt:lpstr>
      <vt:lpstr>Project Importance</vt:lpstr>
      <vt:lpstr>Current work in the field</vt:lpstr>
      <vt:lpstr>Literature</vt:lpstr>
      <vt:lpstr>Related Datasets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Early detection of Pancreatic Cancer using Machine Learning</dc:title>
  <dc:creator>Mohammed Shehbaz (Student)</dc:creator>
  <cp:lastModifiedBy>Mohammed Shehbaz (Student)</cp:lastModifiedBy>
  <cp:revision>9</cp:revision>
  <dcterms:created xsi:type="dcterms:W3CDTF">2021-12-19T13:07:00Z</dcterms:created>
  <dcterms:modified xsi:type="dcterms:W3CDTF">2021-12-20T13:06:34Z</dcterms:modified>
</cp:coreProperties>
</file>

<file path=docProps/thumbnail.jpeg>
</file>